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TH Sarabun New" panose="020B0500040200020003" pitchFamily="34" charset="-34"/>
      <p:regular r:id="rId18"/>
      <p:bold r:id="rId19"/>
      <p:italic r:id="rId20"/>
      <p:boldItalic r:id="rId2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71CD2B-CB85-4C86-AB08-B930D51D9993}">
          <p14:sldIdLst>
            <p14:sldId id="256"/>
          </p14:sldIdLst>
        </p14:section>
        <p14:section name="Section" id="{F7B1ADC1-94C1-419C-9A24-9D545621B949}">
          <p14:sldIdLst>
            <p14:sldId id="258"/>
          </p14:sldIdLst>
        </p14:section>
        <p14:section name="doc" id="{960465D4-B707-49EC-94CC-9A9641BDE789}">
          <p14:sldIdLst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End" id="{BF32B697-5D3D-4F83-88E4-02CE3952F443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A159"/>
    <a:srgbClr val="9900FF"/>
    <a:srgbClr val="FD497D"/>
    <a:srgbClr val="FFCC00"/>
    <a:srgbClr val="FF99CC"/>
    <a:srgbClr val="9933FF"/>
    <a:srgbClr val="FFF9E7"/>
    <a:srgbClr val="8FAADC"/>
    <a:srgbClr val="A9D18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2652C-DBB0-4B01-B845-766FA143FB62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887EE-4500-4CFA-AC17-0BBF3EE2C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851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3EB98-94F2-47C7-999F-7B871F6AF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9C364-F35D-45ED-A2CC-CDD7BA954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64690-E2A8-4023-8B7F-B057C414D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0484C-7219-4801-BF0E-369CBDC4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7E107-277A-4B2F-9CDB-F1D8C674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065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23FA-5DAF-4611-B256-B54789EC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118A7-7923-4270-9280-72F2797D6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DC66F-FBC0-41E4-B3EF-65599E96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B9538-C2BE-403A-A29F-EEF9D443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EDDF5-7142-4519-9A13-89754B94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057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78DBC-D1FB-4C5D-96ED-95AD19933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0D088-805E-41A5-AEBC-780FECBCC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EFE0A-1489-4800-AB50-6F9681D7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C0DFC-53E9-4BFA-8450-50B3FBB7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FA426-7B03-45CD-AC95-506C4646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32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D765-7113-47A5-BB02-A2E7441A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C11C5-6F0B-4EC8-8D66-557B5E82B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EDC0-DE30-4130-9FEB-6B387352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66815-9B9B-4795-A5D6-5003C1D9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8EACE-EE37-4D8C-9787-07D5F0CF2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969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A646-88BC-4921-A255-D1489DF1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E1D87-5B3E-4708-A93F-5FA75B1A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C35D-7436-448F-AF78-D530D816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CC1EA-6331-4690-9C40-C06B5EE1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FD0B9-5454-45C8-B0F2-B5AB9C51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72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97F0-8DAC-4442-9B00-019F2253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CC65-0AB2-450F-9FE7-43D5E43E0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BFC86-BFE2-4775-A832-872BB247A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A10ED-BD16-48B7-98D5-09EAF35DC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0EEF80-211D-4ADD-AB89-F6FB373D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278CC-1FAA-49E8-93A1-09871F045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824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CE19C-8DCB-447B-AAB7-E2A4FF4F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CEF6-D46E-496C-A338-B9D9876221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51818-1369-4E82-9A50-0C366F1E7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486BBC-23F2-4B0E-8BA0-916786CFA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00CDF-EA5A-4866-B37E-BFAB0E84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F51B5-E4D7-4BE9-A2B9-C2CCD646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C49A51-B44C-4E72-ACF0-07CEF1C0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0EA800-B1FD-4D60-A8B3-D262737F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871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4C3C-5BA0-4DE4-8DD7-9176EB17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12B77-7E2B-4BFA-9AC4-C7D95CF3D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BA6F2-A472-46D8-8F0E-832199889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2C9EA5-F16B-4D00-BBBF-00E74724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881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457D6-0A35-4ACF-999B-654C3602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7E63E-158A-412F-9CEF-2818C9D9E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B9F19-5D29-4929-A129-9E84CF34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3733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FF42-87F8-41B2-91FC-75266652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959D6-A8EB-491D-B258-A90C96EB1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8CC21-83C5-4C21-B3AC-8BA8F131E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FC712-B90D-425C-BAF1-0D94E46A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A105F-9F8F-4439-838B-E0BE2E0E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6117A-2ABB-4371-887A-C496A0C6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786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0D75-342F-4248-AD72-308880FA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1BE2F1-3460-4FDB-AE7E-0A1D01DE6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45FC3-DD9E-4C74-A375-A6104E2C5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1F985-1C7C-4D61-BB44-FD4A7A28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7EF82-8BEE-4B9A-BECD-43B7DD0E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32767-58EE-47EC-AC00-2CEF15F5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9326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7775F-C5C6-4492-A4DC-FA9EA863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93EF1-51B2-4548-9F6A-B84E837ED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8C88E-64AE-40C9-A709-CB6FE1B5F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DF7D5-4EB1-41CB-957E-F39F4DF5F0D4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3411-8DCC-4F69-B6D5-A7C52D28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9B81C-813F-46E4-A939-CCC7101E8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8BB37-8AA0-4792-9C0E-F61FCDCFA13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63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image" Target="../media/image10.svg"/><Relationship Id="rId3" Type="http://schemas.openxmlformats.org/officeDocument/2006/relationships/image" Target="../media/image4.svg"/><Relationship Id="rId21" Type="http://schemas.openxmlformats.org/officeDocument/2006/relationships/image" Target="../media/image11.png"/><Relationship Id="rId7" Type="http://schemas.openxmlformats.org/officeDocument/2006/relationships/slide" Target="slide3.xml"/><Relationship Id="rId12" Type="http://schemas.openxmlformats.org/officeDocument/2006/relationships/slide" Target="slide5.xml"/><Relationship Id="rId17" Type="http://schemas.openxmlformats.org/officeDocument/2006/relationships/image" Target="../media/image9.png"/><Relationship Id="rId2" Type="http://schemas.openxmlformats.org/officeDocument/2006/relationships/image" Target="../media/image3.png"/><Relationship Id="rId16" Type="http://schemas.openxmlformats.org/officeDocument/2006/relationships/image" Target="../media/image8.png"/><Relationship Id="rId20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24" Type="http://schemas.openxmlformats.org/officeDocument/2006/relationships/image" Target="../media/image12.png"/><Relationship Id="rId15" Type="http://schemas.openxmlformats.org/officeDocument/2006/relationships/slide" Target="slide6.xml"/><Relationship Id="rId23" Type="http://schemas.openxmlformats.org/officeDocument/2006/relationships/slide" Target="slide8.xml"/><Relationship Id="rId10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slide" Target="slide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A6D850-CA87-41E4-B376-88D8F64475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5BA259-7602-4572-89BF-14705CE682B1}"/>
              </a:ext>
            </a:extLst>
          </p:cNvPr>
          <p:cNvSpPr/>
          <p:nvPr/>
        </p:nvSpPr>
        <p:spPr>
          <a:xfrm>
            <a:off x="2831283" y="2141015"/>
            <a:ext cx="6529432" cy="2080469"/>
          </a:xfrm>
          <a:prstGeom prst="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157CA7-6A12-4F5D-8546-5D3361827158}"/>
              </a:ext>
            </a:extLst>
          </p:cNvPr>
          <p:cNvSpPr txBox="1"/>
          <p:nvPr/>
        </p:nvSpPr>
        <p:spPr>
          <a:xfrm>
            <a:off x="3013045" y="2581084"/>
            <a:ext cx="6165908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การพัฒนาระบบรายงานการประเมินตนเอง กรณีศึกษา วิทยาลัยอาชีวศึกษาเชียงราย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0FA388-C1C5-487A-BDD5-2BF909C4B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8756" y="4587460"/>
            <a:ext cx="12965126" cy="249057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E6CBA4D-18A0-489A-B6BE-F01549F1C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6564" y="-773484"/>
            <a:ext cx="12965126" cy="249057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F2EB50D-8A7A-403A-8F44-5146BD473829}"/>
              </a:ext>
            </a:extLst>
          </p:cNvPr>
          <p:cNvSpPr/>
          <p:nvPr/>
        </p:nvSpPr>
        <p:spPr>
          <a:xfrm>
            <a:off x="1478422" y="657414"/>
            <a:ext cx="170916" cy="170916"/>
          </a:xfrm>
          <a:prstGeom prst="ellipse">
            <a:avLst/>
          </a:prstGeom>
          <a:solidFill>
            <a:srgbClr val="FD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E4587F-314F-4379-9FE4-2EAF22AAB0D6}"/>
              </a:ext>
            </a:extLst>
          </p:cNvPr>
          <p:cNvSpPr/>
          <p:nvPr/>
        </p:nvSpPr>
        <p:spPr>
          <a:xfrm>
            <a:off x="4621672" y="187514"/>
            <a:ext cx="170916" cy="170916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59F5C7-F9B0-4FBB-858B-D27D2BC34CBF}"/>
              </a:ext>
            </a:extLst>
          </p:cNvPr>
          <p:cNvSpPr/>
          <p:nvPr/>
        </p:nvSpPr>
        <p:spPr>
          <a:xfrm>
            <a:off x="3396122" y="974984"/>
            <a:ext cx="170916" cy="1709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A3F61B-341A-4E27-92F3-5939D52B0988}"/>
              </a:ext>
            </a:extLst>
          </p:cNvPr>
          <p:cNvSpPr/>
          <p:nvPr/>
        </p:nvSpPr>
        <p:spPr>
          <a:xfrm>
            <a:off x="7968122" y="272972"/>
            <a:ext cx="170916" cy="1709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92547D-4996-46F4-87DC-3EF7DAC07A1C}"/>
              </a:ext>
            </a:extLst>
          </p:cNvPr>
          <p:cNvSpPr/>
          <p:nvPr/>
        </p:nvSpPr>
        <p:spPr>
          <a:xfrm>
            <a:off x="9360715" y="620373"/>
            <a:ext cx="170916" cy="1709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987979E-71B3-49E2-932D-AE5CB1E60754}"/>
              </a:ext>
            </a:extLst>
          </p:cNvPr>
          <p:cNvSpPr/>
          <p:nvPr/>
        </p:nvSpPr>
        <p:spPr>
          <a:xfrm>
            <a:off x="11229114" y="282819"/>
            <a:ext cx="170916" cy="170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3156B8-21ED-41D0-A8FB-F52CD15F8AA7}"/>
              </a:ext>
            </a:extLst>
          </p:cNvPr>
          <p:cNvSpPr/>
          <p:nvPr/>
        </p:nvSpPr>
        <p:spPr>
          <a:xfrm>
            <a:off x="10657614" y="1546153"/>
            <a:ext cx="170916" cy="170916"/>
          </a:xfrm>
          <a:prstGeom prst="ellipse">
            <a:avLst/>
          </a:prstGeom>
          <a:solidFill>
            <a:srgbClr val="FD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756386-DF0D-462C-8391-5BD279A50ED8}"/>
              </a:ext>
            </a:extLst>
          </p:cNvPr>
          <p:cNvSpPr/>
          <p:nvPr/>
        </p:nvSpPr>
        <p:spPr>
          <a:xfrm>
            <a:off x="995086" y="5831792"/>
            <a:ext cx="170916" cy="170916"/>
          </a:xfrm>
          <a:prstGeom prst="ellipse">
            <a:avLst/>
          </a:prstGeom>
          <a:solidFill>
            <a:srgbClr val="FD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1557324-AAB6-49B0-8773-3A59594E9D3A}"/>
              </a:ext>
            </a:extLst>
          </p:cNvPr>
          <p:cNvSpPr/>
          <p:nvPr/>
        </p:nvSpPr>
        <p:spPr>
          <a:xfrm>
            <a:off x="2288670" y="4502002"/>
            <a:ext cx="170916" cy="170916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91EA43-8133-43E5-8D2A-1F8E42C555D7}"/>
              </a:ext>
            </a:extLst>
          </p:cNvPr>
          <p:cNvSpPr/>
          <p:nvPr/>
        </p:nvSpPr>
        <p:spPr>
          <a:xfrm>
            <a:off x="3225206" y="6013367"/>
            <a:ext cx="170916" cy="1709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6FD8FDC-AC8D-4089-A471-BB5D0B6AA1CC}"/>
              </a:ext>
            </a:extLst>
          </p:cNvPr>
          <p:cNvSpPr/>
          <p:nvPr/>
        </p:nvSpPr>
        <p:spPr>
          <a:xfrm>
            <a:off x="7872278" y="5113791"/>
            <a:ext cx="170916" cy="17091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B9F222-158C-48EF-8079-3BB34C63FCC1}"/>
              </a:ext>
            </a:extLst>
          </p:cNvPr>
          <p:cNvSpPr/>
          <p:nvPr/>
        </p:nvSpPr>
        <p:spPr>
          <a:xfrm>
            <a:off x="9016583" y="6006259"/>
            <a:ext cx="170916" cy="17091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5C94A1-B9D0-45FC-9D20-C6C588B67ADF}"/>
              </a:ext>
            </a:extLst>
          </p:cNvPr>
          <p:cNvSpPr/>
          <p:nvPr/>
        </p:nvSpPr>
        <p:spPr>
          <a:xfrm>
            <a:off x="10758947" y="5472888"/>
            <a:ext cx="170916" cy="1709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A8AE0B7-A4B5-47F9-BBED-323BBE97C260}"/>
              </a:ext>
            </a:extLst>
          </p:cNvPr>
          <p:cNvSpPr/>
          <p:nvPr/>
        </p:nvSpPr>
        <p:spPr>
          <a:xfrm>
            <a:off x="10517178" y="6515242"/>
            <a:ext cx="170916" cy="170916"/>
          </a:xfrm>
          <a:prstGeom prst="ellipse">
            <a:avLst/>
          </a:prstGeom>
          <a:solidFill>
            <a:srgbClr val="FD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477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EFDA7E-375A-4BB5-ABE2-5A29B07A1F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128EC05-2855-4CBF-90DF-7C3C44747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046" y="940371"/>
            <a:ext cx="4779224" cy="477922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4" name="Slide Zoom 43">
                <a:extLst>
                  <a:ext uri="{FF2B5EF4-FFF2-40B4-BE49-F238E27FC236}">
                    <a16:creationId xmlns:a16="http://schemas.microsoft.com/office/drawing/2014/main" id="{29378490-CD81-47F9-A00B-AB72706DE9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3505951"/>
                  </p:ext>
                </p:extLst>
              </p:nvPr>
            </p:nvGraphicFramePr>
            <p:xfrm>
              <a:off x="5099962" y="74938"/>
              <a:ext cx="1983391" cy="1782000"/>
            </p:xfrm>
            <a:graphic>
              <a:graphicData uri="http://schemas.microsoft.com/office/powerpoint/2016/slidezoom">
                <pslz:sldZm>
                  <pslz:sldZmObj sldId="260" cId="2838450148">
                    <pslz:zmPr id="{CB6B002A-A635-4D90-AA3F-2F9731433682}" returnToParent="0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3391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4" name="Slide Zoom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9378490-CD81-47F9-A00B-AB72706DE9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962" y="74938"/>
                <a:ext cx="1983391" cy="17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Slide Zoom 45">
                <a:extLst>
                  <a:ext uri="{FF2B5EF4-FFF2-40B4-BE49-F238E27FC236}">
                    <a16:creationId xmlns:a16="http://schemas.microsoft.com/office/drawing/2014/main" id="{CCDCD331-0B3C-44F4-A3E6-46AC9BF606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9621567"/>
                  </p:ext>
                </p:extLst>
              </p:nvPr>
            </p:nvGraphicFramePr>
            <p:xfrm>
              <a:off x="7255231" y="1247775"/>
              <a:ext cx="1983391" cy="1782000"/>
            </p:xfrm>
            <a:graphic>
              <a:graphicData uri="http://schemas.microsoft.com/office/powerpoint/2016/slidezoom">
                <pslz:sldZm>
                  <pslz:sldZmObj sldId="261" cId="4267516825">
                    <pslz:zmPr id="{70210A9D-7E1D-4AB3-93A9-98A49545F8A0}" returnToParent="0" imageType="cover" transitionDur="1000" showBg="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3391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Slide Zoom 4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CDCD331-0B3C-44F4-A3E6-46AC9BF606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231" y="1247775"/>
                <a:ext cx="1983391" cy="17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E4AEDA86-0FEA-4BB3-AA55-338AF571CB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1332646"/>
                  </p:ext>
                </p:extLst>
              </p:nvPr>
            </p:nvGraphicFramePr>
            <p:xfrm>
              <a:off x="7255230" y="3804221"/>
              <a:ext cx="1983391" cy="1782000"/>
            </p:xfrm>
            <a:graphic>
              <a:graphicData uri="http://schemas.microsoft.com/office/powerpoint/2016/slidezoom">
                <pslz:sldZm>
                  <pslz:sldZmObj sldId="262" cId="1798224978">
                    <pslz:zmPr id="{285FBBD9-C523-47F2-99D7-747731F94FBC}" returnToParent="0" imageType="cover" transitionDur="1000" showBg="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3391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4AEDA86-0FEA-4BB3-AA55-338AF571C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230" y="3804221"/>
                <a:ext cx="1983391" cy="17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0" name="Slide Zoom 49">
                <a:extLst>
                  <a:ext uri="{FF2B5EF4-FFF2-40B4-BE49-F238E27FC236}">
                    <a16:creationId xmlns:a16="http://schemas.microsoft.com/office/drawing/2014/main" id="{2D43D226-B140-4AB5-9BCB-AEF90869AA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1207520"/>
                  </p:ext>
                </p:extLst>
              </p:nvPr>
            </p:nvGraphicFramePr>
            <p:xfrm>
              <a:off x="5113701" y="4993878"/>
              <a:ext cx="1976621" cy="1782000"/>
            </p:xfrm>
            <a:graphic>
              <a:graphicData uri="http://schemas.microsoft.com/office/powerpoint/2016/slidezoom">
                <pslz:sldZm>
                  <pslz:sldZmObj sldId="263" cId="355685511">
                    <pslz:zmPr id="{3511A931-7EE2-4ADC-8867-21ED33C8D2C4}" returnToParent="0" imageType="cover" transitionDur="1000" showBg="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6621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0" name="Slide Zoom 4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2D43D226-B140-4AB5-9BCB-AEF90869AA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3701" y="4993878"/>
                <a:ext cx="1976621" cy="1782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940D942E-5BC5-4747-AD36-95975B2EFF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14905" y="2022221"/>
            <a:ext cx="3161089" cy="347985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2" name="Slide Zoom 51">
                <a:extLst>
                  <a:ext uri="{FF2B5EF4-FFF2-40B4-BE49-F238E27FC236}">
                    <a16:creationId xmlns:a16="http://schemas.microsoft.com/office/drawing/2014/main" id="{D0684276-BE78-4BDE-8CC0-BE0DB236D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6694199"/>
                  </p:ext>
                </p:extLst>
              </p:nvPr>
            </p:nvGraphicFramePr>
            <p:xfrm>
              <a:off x="2944694" y="3804221"/>
              <a:ext cx="1977288" cy="1782000"/>
            </p:xfrm>
            <a:graphic>
              <a:graphicData uri="http://schemas.microsoft.com/office/powerpoint/2016/slidezoom">
                <pslz:sldZm>
                  <pslz:sldZmObj sldId="264" cId="32074615">
                    <pslz:zmPr id="{261E3CDC-79B1-4138-BB84-464B8D2EA971}" returnToParent="0" imageType="cover" transitionDur="1000" showBg="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7288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2" name="Slide Zoom 5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D0684276-BE78-4BDE-8CC0-BE0DB236D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44694" y="3804221"/>
                <a:ext cx="1977288" cy="17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4" name="Slide Zoom 53">
                <a:extLst>
                  <a:ext uri="{FF2B5EF4-FFF2-40B4-BE49-F238E27FC236}">
                    <a16:creationId xmlns:a16="http://schemas.microsoft.com/office/drawing/2014/main" id="{110DE332-056C-4F39-B6D6-CFAAAF85D1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3057546"/>
                  </p:ext>
                </p:extLst>
              </p:nvPr>
            </p:nvGraphicFramePr>
            <p:xfrm>
              <a:off x="2966872" y="1355925"/>
              <a:ext cx="1969898" cy="1782000"/>
            </p:xfrm>
            <a:graphic>
              <a:graphicData uri="http://schemas.microsoft.com/office/powerpoint/2016/slidezoom">
                <pslz:sldZm>
                  <pslz:sldZmObj sldId="265" cId="1201922248">
                    <pslz:zmPr id="{EE2BF605-E207-46DF-AB0D-4D86837F0C0D}" returnToParent="0" imageType="cover" transitionDur="1000" showBg="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9898" cy="17820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4" name="Slide Zoom 5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110DE332-056C-4F39-B6D6-CFAAAF85D1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6872" y="1355925"/>
                <a:ext cx="1969898" cy="17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2908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raphic 73">
            <a:extLst>
              <a:ext uri="{FF2B5EF4-FFF2-40B4-BE49-F238E27FC236}">
                <a16:creationId xmlns:a16="http://schemas.microsoft.com/office/drawing/2014/main" id="{1339391D-7DF4-4A50-B7CC-4451A6D93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55" y="167872"/>
            <a:ext cx="2955299" cy="2955299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F4E7F09-B348-4D4C-B9CF-45FE429BCC9E}"/>
              </a:ext>
            </a:extLst>
          </p:cNvPr>
          <p:cNvGrpSpPr/>
          <p:nvPr/>
        </p:nvGrpSpPr>
        <p:grpSpPr>
          <a:xfrm>
            <a:off x="2842767" y="622263"/>
            <a:ext cx="2424062" cy="1573646"/>
            <a:chOff x="222391" y="2385154"/>
            <a:chExt cx="2424062" cy="157364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670E3D-F280-4827-B801-1B67BF3FDB95}"/>
                </a:ext>
              </a:extLst>
            </p:cNvPr>
            <p:cNvSpPr txBox="1"/>
            <p:nvPr/>
          </p:nvSpPr>
          <p:spPr>
            <a:xfrm>
              <a:off x="222391" y="3127803"/>
              <a:ext cx="24240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2400" b="1" dirty="0">
                  <a:solidFill>
                    <a:srgbClr val="39CAE7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หัวหน้างานประกันคุณภาพ</a:t>
              </a:r>
            </a:p>
            <a:p>
              <a:pPr algn="ctr"/>
              <a:r>
                <a:rPr lang="th-TH" sz="2400" b="1" dirty="0">
                  <a:solidFill>
                    <a:srgbClr val="39CAE7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และมาตรฐานการศึกษา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E0882E2-CFE8-4FAA-A14D-C9C311556950}"/>
                </a:ext>
              </a:extLst>
            </p:cNvPr>
            <p:cNvGrpSpPr/>
            <p:nvPr/>
          </p:nvGrpSpPr>
          <p:grpSpPr>
            <a:xfrm>
              <a:off x="1038673" y="2385154"/>
              <a:ext cx="791499" cy="736663"/>
              <a:chOff x="1019867" y="2381247"/>
              <a:chExt cx="791499" cy="73666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C2372A4-313A-4645-A80A-F35E8365D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34F5D1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867" y="2381247"/>
                <a:ext cx="663989" cy="66398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E708DC3-4362-4E17-977E-FC99AEB5F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6140" y="2692684"/>
                <a:ext cx="425226" cy="425226"/>
              </a:xfrm>
              <a:prstGeom prst="rect">
                <a:avLst/>
              </a:prstGeom>
            </p:spPr>
          </p:pic>
        </p:grp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DD8F0C61-40A1-4D65-9214-FB0E7DEE00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0093" y="199971"/>
            <a:ext cx="2923200" cy="2923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3A83CA5-4B41-4BE3-ADAC-DDB1333A7C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0093" y="3778535"/>
            <a:ext cx="2923200" cy="2923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B212008-F0B7-4BBD-AF96-855E9266E0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4916" y="3779665"/>
            <a:ext cx="2923200" cy="2923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B320E34B-7997-4E4D-BFF0-476508540B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67051" y="1681428"/>
            <a:ext cx="3454208" cy="345420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8838751-B83F-459A-BEA1-C00CE003AD56}"/>
              </a:ext>
            </a:extLst>
          </p:cNvPr>
          <p:cNvGrpSpPr/>
          <p:nvPr/>
        </p:nvGrpSpPr>
        <p:grpSpPr>
          <a:xfrm>
            <a:off x="2905174" y="4474469"/>
            <a:ext cx="2542683" cy="1537309"/>
            <a:chOff x="3597759" y="2421491"/>
            <a:chExt cx="2542683" cy="15373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AFD31C-056A-4918-9E6E-17FDD032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D497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107" y="2421491"/>
              <a:ext cx="663989" cy="66398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429F80-D72D-4E43-9E95-AD45279014C8}"/>
                </a:ext>
              </a:extLst>
            </p:cNvPr>
            <p:cNvSpPr txBox="1"/>
            <p:nvPr/>
          </p:nvSpPr>
          <p:spPr>
            <a:xfrm>
              <a:off x="3597759" y="3127803"/>
              <a:ext cx="25426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2400" b="1" dirty="0">
                  <a:solidFill>
                    <a:srgbClr val="FE83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ผู้ช่วยหัวงานประกันคุณภาพ</a:t>
              </a:r>
            </a:p>
            <a:p>
              <a:pPr algn="ctr"/>
              <a:r>
                <a:rPr lang="th-TH" sz="2400" b="1" dirty="0">
                  <a:solidFill>
                    <a:srgbClr val="FE8366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และมาตรฐานการศึกษา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C4DA16-E92B-4FF7-83AC-E2456D71EAE5}"/>
              </a:ext>
            </a:extLst>
          </p:cNvPr>
          <p:cNvGrpSpPr/>
          <p:nvPr/>
        </p:nvGrpSpPr>
        <p:grpSpPr>
          <a:xfrm>
            <a:off x="7093094" y="4474469"/>
            <a:ext cx="1903085" cy="1660419"/>
            <a:chOff x="10274298" y="2421491"/>
            <a:chExt cx="1903085" cy="166041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DEB33AC-436D-49E5-9BA1-12983A11D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4F1BCF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3846" y="2421491"/>
              <a:ext cx="663989" cy="66398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4F33D9-B494-4EA0-9438-40FE946D045E}"/>
                </a:ext>
              </a:extLst>
            </p:cNvPr>
            <p:cNvSpPr txBox="1"/>
            <p:nvPr/>
          </p:nvSpPr>
          <p:spPr>
            <a:xfrm>
              <a:off x="10274298" y="3127803"/>
              <a:ext cx="190308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b="1" dirty="0">
                  <a:solidFill>
                    <a:srgbClr val="3950DC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หัวหน้าแผนกวิชา</a:t>
              </a:r>
            </a:p>
            <a:p>
              <a:pPr algn="ctr"/>
              <a:r>
                <a:rPr lang="th-TH" b="1" dirty="0">
                  <a:solidFill>
                    <a:srgbClr val="3950DC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ทุกแผนกวิชา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75DE25-2C17-4DFA-B467-C17656380FE1}"/>
              </a:ext>
            </a:extLst>
          </p:cNvPr>
          <p:cNvGrpSpPr/>
          <p:nvPr/>
        </p:nvGrpSpPr>
        <p:grpSpPr>
          <a:xfrm>
            <a:off x="6884613" y="590271"/>
            <a:ext cx="2460930" cy="1537309"/>
            <a:chOff x="7122714" y="2421491"/>
            <a:chExt cx="2460930" cy="153730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E5242FC-19CB-42BC-A491-2DF8AF520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8109A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1185" y="2421491"/>
              <a:ext cx="663989" cy="663989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A7CD2DD-566B-4E8C-B2E4-AFA18E1F3813}"/>
                </a:ext>
              </a:extLst>
            </p:cNvPr>
            <p:cNvSpPr txBox="1"/>
            <p:nvPr/>
          </p:nvSpPr>
          <p:spPr>
            <a:xfrm>
              <a:off x="7122714" y="3127803"/>
              <a:ext cx="24609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2400" b="1" dirty="0">
                  <a:solidFill>
                    <a:srgbClr val="8E07A7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เจ้าหน้างานประกันคุณภาพ</a:t>
              </a:r>
            </a:p>
            <a:p>
              <a:pPr algn="ctr"/>
              <a:r>
                <a:rPr lang="th-TH" sz="2400" b="1" dirty="0">
                  <a:solidFill>
                    <a:srgbClr val="8E07A7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และมาตรฐานการศึกษา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5C08E04-08E0-4908-B5E5-E3743A498603}"/>
              </a:ext>
            </a:extLst>
          </p:cNvPr>
          <p:cNvSpPr txBox="1"/>
          <p:nvPr/>
        </p:nvSpPr>
        <p:spPr>
          <a:xfrm>
            <a:off x="4950263" y="2978022"/>
            <a:ext cx="261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Who (</a:t>
            </a:r>
            <a:r>
              <a:rPr lang="th-TH" sz="5400" b="1" dirty="0">
                <a:solidFill>
                  <a:srgbClr val="D8109A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ใคร</a:t>
            </a:r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5400" b="1" dirty="0">
              <a:solidFill>
                <a:schemeClr val="accen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384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F45D52-2C92-43C3-8734-A27EF1F04CC6}"/>
              </a:ext>
            </a:extLst>
          </p:cNvPr>
          <p:cNvSpPr/>
          <p:nvPr/>
        </p:nvSpPr>
        <p:spPr>
          <a:xfrm>
            <a:off x="2317898" y="616688"/>
            <a:ext cx="9037674" cy="5624624"/>
          </a:xfrm>
          <a:prstGeom prst="roundRect">
            <a:avLst/>
          </a:prstGeom>
          <a:solidFill>
            <a:srgbClr val="FF9999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5EE7D4-16C2-4FA0-B2CA-650791CA3BF5}"/>
              </a:ext>
            </a:extLst>
          </p:cNvPr>
          <p:cNvGrpSpPr/>
          <p:nvPr/>
        </p:nvGrpSpPr>
        <p:grpSpPr>
          <a:xfrm>
            <a:off x="245922" y="1701896"/>
            <a:ext cx="3454208" cy="3454208"/>
            <a:chOff x="603125" y="1584938"/>
            <a:chExt cx="3454208" cy="345420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E97A303-7CD3-44C2-B9D5-0EAB5FB4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125" y="1584938"/>
              <a:ext cx="3454208" cy="34542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719FEF-BC06-47C3-B2ED-2524C101F27B}"/>
                </a:ext>
              </a:extLst>
            </p:cNvPr>
            <p:cNvSpPr txBox="1"/>
            <p:nvPr/>
          </p:nvSpPr>
          <p:spPr>
            <a:xfrm>
              <a:off x="1707334" y="2434879"/>
              <a:ext cx="164192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What </a:t>
              </a:r>
            </a:p>
            <a:p>
              <a:r>
                <a:rPr lang="en-US" sz="54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5400" b="1" dirty="0">
                  <a:solidFill>
                    <a:srgbClr val="D8109A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อะไร</a:t>
              </a:r>
              <a:r>
                <a:rPr lang="en-US" sz="54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C26759-204F-4B42-8AEB-5B5E35B64769}"/>
              </a:ext>
            </a:extLst>
          </p:cNvPr>
          <p:cNvSpPr txBox="1"/>
          <p:nvPr/>
        </p:nvSpPr>
        <p:spPr>
          <a:xfrm>
            <a:off x="3572540" y="1003442"/>
            <a:ext cx="72939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32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พัฒนาระบบการประเมินคุณภาพสถานศึกษาในรูปแบบระบบออนไลน์จะทำให้การประเมินคุณภาพสะดวกต่อการวัดผลประเมิน โดยสามารถกรอกข้อมูลจากเครื่องคอมพิวเตอร์ได้หรือจากอุปกรณ์สื่อสารต่างๆ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0F8C24-25AF-44FB-820C-68B29F345CB8}"/>
              </a:ext>
            </a:extLst>
          </p:cNvPr>
          <p:cNvSpPr/>
          <p:nvPr/>
        </p:nvSpPr>
        <p:spPr>
          <a:xfrm>
            <a:off x="3883608" y="3494479"/>
            <a:ext cx="1860698" cy="12326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PHP</a:t>
            </a:r>
            <a:endParaRPr lang="th-TH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525384E-9CE7-495E-ABA1-741183C24B84}"/>
              </a:ext>
            </a:extLst>
          </p:cNvPr>
          <p:cNvSpPr/>
          <p:nvPr/>
        </p:nvSpPr>
        <p:spPr>
          <a:xfrm>
            <a:off x="6351723" y="3066541"/>
            <a:ext cx="2198215" cy="1298169"/>
          </a:xfrm>
          <a:prstGeom prst="ellipse">
            <a:avLst/>
          </a:prstGeom>
          <a:solidFill>
            <a:srgbClr val="3BB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  <a:endParaRPr lang="th-TH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30016-4B44-48F5-BA7E-6A93B8C18C85}"/>
              </a:ext>
            </a:extLst>
          </p:cNvPr>
          <p:cNvSpPr/>
          <p:nvPr/>
        </p:nvSpPr>
        <p:spPr>
          <a:xfrm>
            <a:off x="4672998" y="4110824"/>
            <a:ext cx="2198215" cy="129816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</a:t>
            </a:r>
            <a:endParaRPr lang="th-T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D14703-242F-48BC-8893-9C468F18D470}"/>
              </a:ext>
            </a:extLst>
          </p:cNvPr>
          <p:cNvSpPr/>
          <p:nvPr/>
        </p:nvSpPr>
        <p:spPr>
          <a:xfrm>
            <a:off x="7816282" y="4294557"/>
            <a:ext cx="2191417" cy="129816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Input/</a:t>
            </a:r>
          </a:p>
          <a:p>
            <a:pPr algn="ctr"/>
            <a:r>
              <a:rPr lang="en-US" dirty="0"/>
              <a:t>output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6751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D52411-545E-47DB-8DE5-305DD0318206}"/>
              </a:ext>
            </a:extLst>
          </p:cNvPr>
          <p:cNvSpPr/>
          <p:nvPr/>
        </p:nvSpPr>
        <p:spPr>
          <a:xfrm>
            <a:off x="764199" y="434742"/>
            <a:ext cx="10384769" cy="59885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BC0BBA-9A56-4E9E-9ECF-9A4F1B1D4820}"/>
              </a:ext>
            </a:extLst>
          </p:cNvPr>
          <p:cNvGrpSpPr/>
          <p:nvPr/>
        </p:nvGrpSpPr>
        <p:grpSpPr>
          <a:xfrm>
            <a:off x="170812" y="175889"/>
            <a:ext cx="2261995" cy="2231751"/>
            <a:chOff x="603125" y="1584938"/>
            <a:chExt cx="3454208" cy="3454208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95342D9-E1D2-4F64-B8D6-2F7484B0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125" y="1584938"/>
              <a:ext cx="3454208" cy="345420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31DE92-B306-4673-977E-6B912F489616}"/>
                </a:ext>
              </a:extLst>
            </p:cNvPr>
            <p:cNvSpPr txBox="1"/>
            <p:nvPr/>
          </p:nvSpPr>
          <p:spPr>
            <a:xfrm>
              <a:off x="1509267" y="2478405"/>
              <a:ext cx="1641922" cy="1667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Where </a:t>
              </a:r>
            </a:p>
            <a:p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ที่ไหน</a:t>
              </a:r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32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7400A06-C060-4884-A720-7FB5C34C3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19" y="2196381"/>
            <a:ext cx="2930025" cy="3908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ผลการค้นหารูปภาพสำหรับ วิทยาลัยอาชีวะเชียงราย">
            <a:extLst>
              <a:ext uri="{FF2B5EF4-FFF2-40B4-BE49-F238E27FC236}">
                <a16:creationId xmlns:a16="http://schemas.microsoft.com/office/drawing/2014/main" id="{AA6B3B2C-1D82-4E2C-93CE-6C5C6BB17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1"/>
          <a:stretch/>
        </p:blipFill>
        <p:spPr bwMode="auto">
          <a:xfrm>
            <a:off x="1681161" y="3339620"/>
            <a:ext cx="4694877" cy="2752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189B1-A9AF-4605-A3A4-3AFF3839D56C}"/>
              </a:ext>
            </a:extLst>
          </p:cNvPr>
          <p:cNvSpPr txBox="1"/>
          <p:nvPr/>
        </p:nvSpPr>
        <p:spPr>
          <a:xfrm>
            <a:off x="2432807" y="765686"/>
            <a:ext cx="7914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ระบบบริหารจัดการงานประกันคุณภาพและมาตรฐานการศึกษา ติดตั้งและใช้งานใน วิทยาลัยอาชีวศึกษาเชียงราย</a:t>
            </a:r>
          </a:p>
          <a:p>
            <a:endParaRPr lang="th-TH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3CFADA-F089-4799-BA6D-36F0DC1F8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890589" y="2900254"/>
            <a:ext cx="1719661" cy="373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2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E6199A0-F46B-402A-892E-C24D63A5A7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5AFDBB4-C6FD-47B5-B1A9-B0660103F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336" y="3805101"/>
            <a:ext cx="716571" cy="33269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900DFC0-58F8-4586-AF43-8A4FCEFE7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317" y="1270868"/>
            <a:ext cx="1433142" cy="2891876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F83F2C97-5657-40DF-AC05-5FCC522F0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2869" y="3805101"/>
            <a:ext cx="1868203" cy="33269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B092C1A-589D-4E89-A4C3-3FB39BEB56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1482" y="3780152"/>
            <a:ext cx="1433142" cy="289187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0FC07E3-4014-4D1D-8B40-7D3B06FDB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5034" y="3805101"/>
            <a:ext cx="1868203" cy="33269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891BFE8-2A0B-4917-8D79-11FE406A2C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33647" y="1270858"/>
            <a:ext cx="1433142" cy="289187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E644D451-1359-4FD0-ACA6-912BCAAF34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7199" y="3805101"/>
            <a:ext cx="1868203" cy="33269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B9FD6D5-E068-4502-A070-BCA198EB06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55812" y="3801410"/>
            <a:ext cx="1433142" cy="289187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C0D2540C-B816-4CB7-BC05-E4BFB8EF7B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49366" y="3805101"/>
            <a:ext cx="1868203" cy="33269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5DB7564-9018-4A98-A616-A8E3900E84A8}"/>
              </a:ext>
            </a:extLst>
          </p:cNvPr>
          <p:cNvSpPr txBox="1"/>
          <p:nvPr/>
        </p:nvSpPr>
        <p:spPr>
          <a:xfrm>
            <a:off x="1882314" y="3265837"/>
            <a:ext cx="166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28 ต.ค. 62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EABDB4-640F-4907-8E62-327208EA22ED}"/>
              </a:ext>
            </a:extLst>
          </p:cNvPr>
          <p:cNvSpPr txBox="1"/>
          <p:nvPr/>
        </p:nvSpPr>
        <p:spPr>
          <a:xfrm>
            <a:off x="4658199" y="4134518"/>
            <a:ext cx="166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4 พ.ย. 62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7E26A-2105-4D4D-976F-C015398106ED}"/>
              </a:ext>
            </a:extLst>
          </p:cNvPr>
          <p:cNvSpPr txBox="1"/>
          <p:nvPr/>
        </p:nvSpPr>
        <p:spPr>
          <a:xfrm>
            <a:off x="7502250" y="3257355"/>
            <a:ext cx="166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rgbClr val="A9D18E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16 ธ.ค. 62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929811-5236-4F99-A495-140F4D20293C}"/>
              </a:ext>
            </a:extLst>
          </p:cNvPr>
          <p:cNvSpPr txBox="1"/>
          <p:nvPr/>
        </p:nvSpPr>
        <p:spPr>
          <a:xfrm>
            <a:off x="10360852" y="4137795"/>
            <a:ext cx="1669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rgbClr val="8FAAD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ปีการศึกษา</a:t>
            </a:r>
            <a:br>
              <a:rPr lang="th-TH" sz="3600" b="1" dirty="0">
                <a:solidFill>
                  <a:srgbClr val="8FAAD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solidFill>
                  <a:srgbClr val="8FAAD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2563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496399-49D9-42E1-976C-54BAA7B136BD}"/>
              </a:ext>
            </a:extLst>
          </p:cNvPr>
          <p:cNvSpPr txBox="1"/>
          <p:nvPr/>
        </p:nvSpPr>
        <p:spPr>
          <a:xfrm>
            <a:off x="181901" y="4134518"/>
            <a:ext cx="4793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ออกแบบระบบ</a:t>
            </a:r>
          </a:p>
          <a:p>
            <a:pPr algn="ctr"/>
            <a:r>
              <a:rPr lang="th-TH" sz="32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การประเมินคุณภาพ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907BBA-5C46-41B7-B733-67C9B8CEF1E2}"/>
              </a:ext>
            </a:extLst>
          </p:cNvPr>
          <p:cNvSpPr txBox="1"/>
          <p:nvPr/>
        </p:nvSpPr>
        <p:spPr>
          <a:xfrm>
            <a:off x="3096336" y="2762351"/>
            <a:ext cx="4793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พัฒนาระบบ</a:t>
            </a:r>
          </a:p>
          <a:p>
            <a:pPr algn="ctr"/>
            <a:r>
              <a:rPr lang="th-TH" sz="32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การประเมินคุณภาพ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7A861-78F8-4DD4-9490-65B417FBCECD}"/>
              </a:ext>
            </a:extLst>
          </p:cNvPr>
          <p:cNvSpPr txBox="1"/>
          <p:nvPr/>
        </p:nvSpPr>
        <p:spPr>
          <a:xfrm>
            <a:off x="5847236" y="4119129"/>
            <a:ext cx="4793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solidFill>
                  <a:srgbClr val="A9D18E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ทดสอบระบบ</a:t>
            </a:r>
          </a:p>
          <a:p>
            <a:pPr algn="ctr"/>
            <a:r>
              <a:rPr lang="th-TH" sz="3200" b="1" dirty="0">
                <a:solidFill>
                  <a:srgbClr val="A9D18E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การประเมินคุณภาพ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E8388D-D5B5-44F8-9635-D522F65A8268}"/>
              </a:ext>
            </a:extLst>
          </p:cNvPr>
          <p:cNvSpPr txBox="1"/>
          <p:nvPr/>
        </p:nvSpPr>
        <p:spPr>
          <a:xfrm>
            <a:off x="10284298" y="3257354"/>
            <a:ext cx="1669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solidFill>
                  <a:srgbClr val="8FAADC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ใช้งานจริง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D830217-DD82-41F4-B0AA-F60A4E1F35C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7" y="1696628"/>
            <a:ext cx="541088" cy="541088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FF5DEC-907B-47FE-A8BD-1085EA9A34A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60" y="5736371"/>
            <a:ext cx="473985" cy="47398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D053E1D-6A0D-4FC8-AC99-0A9F4F2EFC9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9" y="1757454"/>
            <a:ext cx="508978" cy="508978"/>
          </a:xfrm>
          <a:prstGeom prst="rect">
            <a:avLst/>
          </a:prstGeom>
        </p:spPr>
      </p:pic>
      <p:pic>
        <p:nvPicPr>
          <p:cNvPr id="9" name="Picture 8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DDA7A3F6-B224-43C1-9C3A-84F462C1A50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72" y="5721857"/>
            <a:ext cx="518614" cy="5186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411F4E2-8B71-4876-A6E1-794A30CBAF4D}"/>
              </a:ext>
            </a:extLst>
          </p:cNvPr>
          <p:cNvSpPr txBox="1"/>
          <p:nvPr/>
        </p:nvSpPr>
        <p:spPr>
          <a:xfrm>
            <a:off x="183255" y="244474"/>
            <a:ext cx="3199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When (</a:t>
            </a:r>
            <a:r>
              <a:rPr lang="th-TH" sz="54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เมื่อไร</a:t>
            </a:r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5400" b="1" dirty="0">
              <a:solidFill>
                <a:schemeClr val="accen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68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B283DDE-067F-4707-A18C-33F1A648E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30DE2EC-B8B3-4544-BEC0-68DCC745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0652"/>
          <a:stretch/>
        </p:blipFill>
        <p:spPr>
          <a:xfrm flipH="1">
            <a:off x="593237" y="2587172"/>
            <a:ext cx="3914003" cy="460828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41BE54-2D07-4C3B-8D31-4C2BE9BA2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6367" y="1709056"/>
            <a:ext cx="1043638" cy="131354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B364B83-2FA2-423D-9393-491523AB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1418" y="2772228"/>
            <a:ext cx="1043638" cy="1313544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135F647-E01F-4DD5-A69B-DC82DB72C2D9}"/>
              </a:ext>
            </a:extLst>
          </p:cNvPr>
          <p:cNvSpPr/>
          <p:nvPr/>
        </p:nvSpPr>
        <p:spPr>
          <a:xfrm>
            <a:off x="4181424" y="377371"/>
            <a:ext cx="7560634" cy="6081486"/>
          </a:xfrm>
          <a:prstGeom prst="roundRect">
            <a:avLst>
              <a:gd name="adj" fmla="val 13087"/>
            </a:avLst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สี่เหลี่ยมผืนผ้า 34">
            <a:extLst>
              <a:ext uri="{FF2B5EF4-FFF2-40B4-BE49-F238E27FC236}">
                <a16:creationId xmlns:a16="http://schemas.microsoft.com/office/drawing/2014/main" id="{B6474399-55F2-41A9-8B19-5B2D1B9A53FC}"/>
              </a:ext>
            </a:extLst>
          </p:cNvPr>
          <p:cNvSpPr/>
          <p:nvPr/>
        </p:nvSpPr>
        <p:spPr>
          <a:xfrm>
            <a:off x="4849218" y="801882"/>
            <a:ext cx="6442896" cy="5347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solidFill>
                  <a:srgbClr val="ED7D3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ทำไมงานประกันคุณภาพและมาตรฐานการศึกษาความต้องการระบบใหม่  </a:t>
            </a:r>
          </a:p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เพื่อเพิ่มความสะดวกสบายให้กับเจ้าหน้าที่</a:t>
            </a:r>
          </a:p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ลดการสูญหายของข้อมูล</a:t>
            </a:r>
          </a:p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ลดการใช้กระดาษ</a:t>
            </a:r>
            <a:endParaRPr lang="en-US" sz="3200" b="1" dirty="0"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solidFill>
                  <a:srgbClr val="ED7D3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ทำไมผู้ใช้งานจึงเชื่อว่าระบบใหม่จะสามารถแก้ไขปัญหาการทำงานได้ </a:t>
            </a:r>
          </a:p>
          <a:p>
            <a:pPr algn="thaiDist">
              <a:lnSpc>
                <a:spcPct val="107000"/>
              </a:lnSpc>
              <a:spcAft>
                <a:spcPts val="800"/>
              </a:spcAft>
            </a:pPr>
            <a: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เพราะสามารถทำให้กระบวนการในการทำงานดีขึ้น </a:t>
            </a:r>
            <a:b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32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มีประสิทธิภาพมากขึ้น รวดเร็ว ง่ายต่อการใช้งาน</a:t>
            </a:r>
            <a:r>
              <a:rPr lang="th-TH" sz="3200" b="1" dirty="0">
                <a:solidFill>
                  <a:srgbClr val="ED7D31"/>
                </a:solidFill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endParaRPr lang="en-US" sz="3200" b="1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C4290-3C44-49A8-94D7-171A02FF78BD}"/>
              </a:ext>
            </a:extLst>
          </p:cNvPr>
          <p:cNvSpPr txBox="1"/>
          <p:nvPr/>
        </p:nvSpPr>
        <p:spPr>
          <a:xfrm>
            <a:off x="908316" y="495387"/>
            <a:ext cx="16419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Why</a:t>
            </a:r>
          </a:p>
          <a:p>
            <a:pPr algn="ctr"/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54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ทำไม</a:t>
            </a:r>
            <a:r>
              <a:rPr lang="en-US" sz="54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5400" b="1" dirty="0">
              <a:solidFill>
                <a:schemeClr val="accent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7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F5837C-B602-4581-91DA-61E5C3E10AD6}"/>
              </a:ext>
            </a:extLst>
          </p:cNvPr>
          <p:cNvSpPr/>
          <p:nvPr/>
        </p:nvSpPr>
        <p:spPr>
          <a:xfrm>
            <a:off x="2757715" y="377371"/>
            <a:ext cx="8984344" cy="6081486"/>
          </a:xfrm>
          <a:prstGeom prst="roundRect">
            <a:avLst>
              <a:gd name="adj" fmla="val 13087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2CD024-D089-490F-82F5-59F2C4DD9A5E}"/>
              </a:ext>
            </a:extLst>
          </p:cNvPr>
          <p:cNvGrpSpPr/>
          <p:nvPr/>
        </p:nvGrpSpPr>
        <p:grpSpPr>
          <a:xfrm>
            <a:off x="9750238" y="132346"/>
            <a:ext cx="2261995" cy="2231751"/>
            <a:chOff x="603125" y="1584938"/>
            <a:chExt cx="3454208" cy="345420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3B35B8F-285D-48BB-B35D-73FE76FBE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3125" y="1584938"/>
              <a:ext cx="3454208" cy="34542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03D17A-C9C2-4A28-A787-24C866495FA1}"/>
                </a:ext>
              </a:extLst>
            </p:cNvPr>
            <p:cNvSpPr txBox="1"/>
            <p:nvPr/>
          </p:nvSpPr>
          <p:spPr>
            <a:xfrm>
              <a:off x="1420610" y="2478405"/>
              <a:ext cx="1958172" cy="1667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HOW </a:t>
              </a:r>
            </a:p>
            <a:p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(</a:t>
              </a:r>
              <a:r>
                <a:rPr lang="th-TH" sz="3200" b="1" dirty="0">
                  <a:solidFill>
                    <a:srgbClr val="FF0000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อย่างไร</a:t>
              </a:r>
              <a:r>
                <a:rPr lang="en-US" sz="3200" b="1" dirty="0">
                  <a:solidFill>
                    <a:schemeClr val="accent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)</a:t>
              </a:r>
              <a:endParaRPr lang="th-TH" sz="32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B4E6B82-2B9D-4C20-A722-2619449D5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25154" y="2605577"/>
            <a:ext cx="4092602" cy="40582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A40019-49F4-48D0-957E-CD613F21E23A}"/>
              </a:ext>
            </a:extLst>
          </p:cNvPr>
          <p:cNvSpPr txBox="1"/>
          <p:nvPr/>
        </p:nvSpPr>
        <p:spPr>
          <a:xfrm>
            <a:off x="3224565" y="769103"/>
            <a:ext cx="6468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ระบบการประเมินคุณภาพสถานศึกษา</a:t>
            </a:r>
          </a:p>
          <a:p>
            <a:endParaRPr lang="th-TH" sz="4800" b="1" dirty="0">
              <a:solidFill>
                <a:srgbClr val="0070C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FDD73-095A-441F-AAEE-CEB6D5D538AE}"/>
              </a:ext>
            </a:extLst>
          </p:cNvPr>
          <p:cNvSpPr txBox="1"/>
          <p:nvPr/>
        </p:nvSpPr>
        <p:spPr>
          <a:xfrm>
            <a:off x="3406032" y="2364097"/>
            <a:ext cx="75740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9933FF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 </a:t>
            </a:r>
            <a:r>
              <a:rPr lang="th-TH" sz="3600" b="1" dirty="0">
                <a:solidFill>
                  <a:srgbClr val="9933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ผู้ใช้งานสามารถเข้าสู่ระบบเพื่อเข้าไปกรอกข้อมูล</a:t>
            </a:r>
          </a:p>
          <a:p>
            <a:r>
              <a:rPr lang="th-TH" sz="3600" b="1" dirty="0">
                <a:solidFill>
                  <a:srgbClr val="FEA159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 </a:t>
            </a:r>
            <a:r>
              <a:rPr lang="th-TH" sz="3600" b="1" dirty="0">
                <a:solidFill>
                  <a:srgbClr val="FEA1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ผู้ใช้งานสามารถแนบเอกสารประกอบการประเมินได้</a:t>
            </a:r>
          </a:p>
          <a:p>
            <a:r>
              <a:rPr lang="th-TH" sz="36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  <a:sym typeface="Wingdings" panose="05000000000000000000" pitchFamily="2" charset="2"/>
              </a:rPr>
              <a:t> </a:t>
            </a:r>
            <a:r>
              <a:rPr lang="th-TH" sz="36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ระบบสามารถ </a:t>
            </a:r>
            <a:r>
              <a:rPr lang="en-US" sz="36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output </a:t>
            </a:r>
            <a:r>
              <a:rPr lang="th-TH" sz="3600" b="1" dirty="0">
                <a:solidFill>
                  <a:srgbClr val="FD497D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ข้อมูลที่ผ่านการประมวลผลแล้วสามารถพิมพ์ออกมาได้</a:t>
            </a:r>
          </a:p>
        </p:txBody>
      </p:sp>
    </p:spTree>
    <p:extLst>
      <p:ext uri="{BB962C8B-B14F-4D97-AF65-F5344CB8AC3E}">
        <p14:creationId xmlns:p14="http://schemas.microsoft.com/office/powerpoint/2010/main" val="120192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AE6E74-F67B-4DFC-9071-1C38523204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59FBB-C1F5-4045-8A24-7B95C6919C35}"/>
              </a:ext>
            </a:extLst>
          </p:cNvPr>
          <p:cNvSpPr txBox="1"/>
          <p:nvPr/>
        </p:nvSpPr>
        <p:spPr>
          <a:xfrm>
            <a:off x="3013046" y="1851645"/>
            <a:ext cx="6165908" cy="31547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99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&amp; A</a:t>
            </a:r>
            <a:endParaRPr lang="th-TH" sz="199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961BE74-34CB-457E-B229-37C979142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981527">
            <a:off x="9087897" y="2540801"/>
            <a:ext cx="1043638" cy="13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258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TH Sarabun New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สมชาย บริบูรณ์</dc:creator>
  <cp:lastModifiedBy>SOMCHAI BORIBOON</cp:lastModifiedBy>
  <cp:revision>53</cp:revision>
  <dcterms:created xsi:type="dcterms:W3CDTF">2019-10-16T13:03:46Z</dcterms:created>
  <dcterms:modified xsi:type="dcterms:W3CDTF">2023-07-11T08:32:26Z</dcterms:modified>
</cp:coreProperties>
</file>